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9" r:id="rId1"/>
  </p:sldMasterIdLst>
  <p:notesMasterIdLst>
    <p:notesMasterId r:id="rId19"/>
  </p:notesMasterIdLst>
  <p:handoutMasterIdLst>
    <p:handoutMasterId r:id="rId20"/>
  </p:handoutMasterIdLst>
  <p:sldIdLst>
    <p:sldId id="280" r:id="rId2"/>
    <p:sldId id="306" r:id="rId3"/>
    <p:sldId id="318" r:id="rId4"/>
    <p:sldId id="319" r:id="rId5"/>
    <p:sldId id="320" r:id="rId6"/>
    <p:sldId id="321" r:id="rId7"/>
    <p:sldId id="322" r:id="rId8"/>
    <p:sldId id="324" r:id="rId9"/>
    <p:sldId id="323" r:id="rId10"/>
    <p:sldId id="325" r:id="rId11"/>
    <p:sldId id="326" r:id="rId12"/>
    <p:sldId id="327" r:id="rId13"/>
    <p:sldId id="329" r:id="rId14"/>
    <p:sldId id="331" r:id="rId15"/>
    <p:sldId id="332" r:id="rId16"/>
    <p:sldId id="317" r:id="rId17"/>
    <p:sldId id="301" r:id="rId18"/>
  </p:sldIdLst>
  <p:sldSz cx="23409275" cy="13166725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11207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224472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33686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4494213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1" userDrawn="1">
          <p15:clr>
            <a:srgbClr val="A4A3A4"/>
          </p15:clr>
        </p15:guide>
        <p15:guide id="2" pos="8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C1BC"/>
    <a:srgbClr val="F7C1BB"/>
    <a:srgbClr val="885A5A"/>
    <a:srgbClr val="ED6A5A"/>
    <a:srgbClr val="F4F1BB"/>
    <a:srgbClr val="84B082"/>
    <a:srgbClr val="123F68"/>
    <a:srgbClr val="FFD670"/>
    <a:srgbClr val="70D6FF"/>
    <a:srgbClr val="FF70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36"/>
    <p:restoredTop sz="89355"/>
  </p:normalViewPr>
  <p:slideViewPr>
    <p:cSldViewPr showGuides="1">
      <p:cViewPr varScale="1">
        <p:scale>
          <a:sx n="64" d="100"/>
          <a:sy n="64" d="100"/>
        </p:scale>
        <p:origin x="168" y="288"/>
      </p:cViewPr>
      <p:guideLst>
        <p:guide orient="horz" pos="931"/>
        <p:guide pos="8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ED862-AF33-0947-A601-FA6040CBDB50}" type="datetimeFigureOut">
              <a:rPr lang="en-US" smtClean="0"/>
              <a:t>6/28/19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A96838-F269-354B-874A-12817284FD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504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8E0659F-3E19-A049-AC1A-FB6BFDC66573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511218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11207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224472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33686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4494213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5623378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6pPr>
    <a:lvl7pPr marL="6748052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7pPr>
    <a:lvl8pPr marL="7872729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8pPr>
    <a:lvl9pPr marL="8997403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815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cut back on costs but </a:t>
            </a:r>
            <a:r>
              <a:rPr lang="en-US" dirty="0" err="1"/>
              <a:t>cust</a:t>
            </a:r>
            <a:r>
              <a:rPr lang="en-US" dirty="0"/>
              <a:t> sat would go down. Could increase staffing levels, </a:t>
            </a:r>
            <a:r>
              <a:rPr lang="en-US" dirty="0" err="1"/>
              <a:t>cust</a:t>
            </a:r>
            <a:r>
              <a:rPr lang="en-US" dirty="0"/>
              <a:t> sat would increase but cost will be too high (and therefore would start losing customers)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61184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Draw this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05615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21552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62505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DESB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5" y="2087563"/>
            <a:ext cx="16697325" cy="35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6986664"/>
            <a:ext cx="23409275" cy="1419654"/>
          </a:xfrm>
        </p:spPr>
        <p:txBody>
          <a:bodyPr/>
          <a:lstStyle>
            <a:lvl1pPr marL="0" indent="0" algn="ctr">
              <a:buNone/>
              <a:defRPr sz="9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4020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hf sldNum="0"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61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67534" y="2468562"/>
            <a:ext cx="21069300" cy="8821737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Add Content Here</a:t>
            </a:r>
          </a:p>
          <a:p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  <a:p>
            <a:pPr lvl="1"/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</p:txBody>
      </p:sp>
    </p:spTree>
    <p:extLst>
      <p:ext uri="{BB962C8B-B14F-4D97-AF65-F5344CB8AC3E}">
        <p14:creationId xmlns:p14="http://schemas.microsoft.com/office/powerpoint/2010/main" val="140149664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54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491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99719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5352264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87362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378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69988" y="469900"/>
            <a:ext cx="21069300" cy="1365250"/>
          </a:xfrm>
          <a:prstGeom prst="rect">
            <a:avLst/>
          </a:prstGeom>
        </p:spPr>
        <p:txBody>
          <a:bodyPr vert="horz" lIns="224912" tIns="112456" rIns="224912" bIns="112456" rtlCol="0" anchor="b">
            <a:noAutofit/>
          </a:bodyPr>
          <a:lstStyle/>
          <a:p>
            <a:r>
              <a:rPr lang="en-US" dirty="0"/>
              <a:t>Click to edit Master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69988" y="2447925"/>
            <a:ext cx="21069300" cy="761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224912" tIns="112456" rIns="224912" bIns="1124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0"/>
            <a:r>
              <a:rPr lang="en-US" altLang="en-US" dirty="0"/>
              <a:t>More Text</a:t>
            </a:r>
          </a:p>
          <a:p>
            <a:pPr lvl="0"/>
            <a:r>
              <a:rPr lang="en-US" altLang="en-US" dirty="0"/>
              <a:t>More text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2258675"/>
            <a:ext cx="234092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13333413" y="12325350"/>
            <a:ext cx="9953625" cy="115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3200" i="1" dirty="0">
                <a:solidFill>
                  <a:srgbClr val="7F7F7F"/>
                </a:solidFill>
              </a:rPr>
              <a:t>© Jeremy Morris</a:t>
            </a:r>
          </a:p>
          <a:p>
            <a:pPr algn="r" eaLnBrk="1" hangingPunct="1"/>
            <a:endParaRPr lang="en-US" altLang="en-US" sz="3200" i="1" dirty="0">
              <a:solidFill>
                <a:srgbClr val="7F7F7F"/>
              </a:solidFill>
            </a:endParaRPr>
          </a:p>
        </p:txBody>
      </p:sp>
      <p:sp>
        <p:nvSpPr>
          <p:cNvPr id="1030" name="Rectangle 8"/>
          <p:cNvSpPr>
            <a:spLocks noChangeArrowheads="1"/>
          </p:cNvSpPr>
          <p:nvPr/>
        </p:nvSpPr>
        <p:spPr bwMode="auto">
          <a:xfrm>
            <a:off x="122237" y="12398375"/>
            <a:ext cx="8000999" cy="65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7F7F7F"/>
                </a:solidFill>
              </a:rPr>
              <a:t>Operations and Information</a:t>
            </a:r>
            <a:r>
              <a:rPr lang="en-US" altLang="en-US" sz="3200" i="1" baseline="0" dirty="0">
                <a:solidFill>
                  <a:srgbClr val="7F7F7F"/>
                </a:solidFill>
              </a:rPr>
              <a:t> Systems</a:t>
            </a:r>
            <a:endParaRPr lang="en-US" altLang="en-US" sz="3200" i="1" dirty="0">
              <a:solidFill>
                <a:srgbClr val="7F7F7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66" r:id="rId2"/>
    <p:sldLayoutId id="2147484067" r:id="rId3"/>
    <p:sldLayoutId id="2147484068" r:id="rId4"/>
  </p:sldLayoutIdLst>
  <p:transition/>
  <p:hf sldNum="0" hdr="0"/>
  <p:txStyles>
    <p:titleStyle>
      <a:lvl1pPr algn="l" defTabSz="1120775" rtl="0" eaLnBrk="0" fontAlgn="base" hangingPunct="0">
        <a:spcBef>
          <a:spcPct val="0"/>
        </a:spcBef>
        <a:spcAft>
          <a:spcPct val="0"/>
        </a:spcAft>
        <a:defRPr sz="7200" b="1" kern="1200" cap="all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2pPr>
      <a:lvl3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3pPr>
      <a:lvl4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4pPr>
      <a:lvl5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5pPr>
      <a:lvl6pPr marL="1124704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6pPr>
      <a:lvl7pPr marL="224940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7pPr>
      <a:lvl8pPr marL="3374111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8pPr>
      <a:lvl9pPr marL="449881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9pPr>
    </p:titleStyle>
    <p:bodyStyle>
      <a:lvl1pPr marL="838200" indent="-83820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600" kern="1200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marL="1981200" indent="-85725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000" kern="1200">
          <a:solidFill>
            <a:srgbClr val="4F4F4F"/>
          </a:solidFill>
          <a:latin typeface="Arial"/>
          <a:ea typeface="ＭＳ Ｐゴシック" charset="0"/>
          <a:cs typeface="Arial"/>
        </a:defRPr>
      </a:lvl2pPr>
      <a:lvl3pPr marL="2806700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5400" kern="1200">
          <a:solidFill>
            <a:srgbClr val="4F4F4F"/>
          </a:solidFill>
          <a:latin typeface="Arial"/>
          <a:ea typeface="ＭＳ Ｐゴシック" charset="0"/>
          <a:cs typeface="Arial"/>
        </a:defRPr>
      </a:lvl3pPr>
      <a:lvl4pPr marL="3932238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4800" kern="1200">
          <a:solidFill>
            <a:srgbClr val="4F4F4F"/>
          </a:solidFill>
          <a:latin typeface="Arial"/>
          <a:ea typeface="ＭＳ Ｐゴシック" charset="0"/>
          <a:cs typeface="Arial"/>
        </a:defRPr>
      </a:lvl4pPr>
      <a:lvl5pPr indent="4498975" algn="l" defTabSz="1120775" rtl="0" eaLnBrk="0" fontAlgn="base" hangingPunct="0">
        <a:spcBef>
          <a:spcPct val="20000"/>
        </a:spcBef>
        <a:spcAft>
          <a:spcPct val="0"/>
        </a:spcAft>
        <a:buSzPct val="100000"/>
        <a:defRPr sz="4900" kern="1200">
          <a:solidFill>
            <a:srgbClr val="4F4F4F"/>
          </a:solidFill>
          <a:latin typeface="Arial"/>
          <a:ea typeface="ＭＳ Ｐゴシック" charset="0"/>
          <a:cs typeface="Arial"/>
        </a:defRPr>
      </a:lvl5pPr>
      <a:lvl6pPr marL="6185068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6pPr>
      <a:lvl7pPr marL="7309626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7pPr>
      <a:lvl8pPr marL="8434182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8pPr>
      <a:lvl9pPr marL="9558740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112456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2pPr>
      <a:lvl3pPr marL="224911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3pPr>
      <a:lvl4pPr marL="3373673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4pPr>
      <a:lvl5pPr marL="449823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5pPr>
      <a:lvl6pPr marL="562279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6pPr>
      <a:lvl7pPr marL="6747346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7pPr>
      <a:lvl8pPr marL="787190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8pPr>
      <a:lvl9pPr marL="8996458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6986588"/>
            <a:ext cx="23409275" cy="1419225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Establishing a business process</a:t>
            </a:r>
          </a:p>
        </p:txBody>
      </p:sp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0" y="9097963"/>
            <a:ext cx="23409275" cy="125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7100" dirty="0">
                <a:solidFill>
                  <a:srgbClr val="4F4F4F"/>
                </a:solidFill>
                <a:cs typeface="Arial" charset="0"/>
              </a:rPr>
              <a:t>Business Intelligence &amp; Analytics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F1B5709-0B57-D045-9040-135BB8C715DA}"/>
              </a:ext>
            </a:extLst>
          </p:cNvPr>
          <p:cNvSpPr/>
          <p:nvPr/>
        </p:nvSpPr>
        <p:spPr>
          <a:xfrm>
            <a:off x="503237" y="182562"/>
            <a:ext cx="22631400" cy="1066800"/>
          </a:xfrm>
          <a:prstGeom prst="roundRect">
            <a:avLst>
              <a:gd name="adj" fmla="val 1613"/>
            </a:avLst>
          </a:prstGeom>
          <a:solidFill>
            <a:srgbClr val="F4F1BB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Reports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CAC7C1-6D88-6B4A-8690-C7970B878431}"/>
              </a:ext>
            </a:extLst>
          </p:cNvPr>
          <p:cNvSpPr/>
          <p:nvPr/>
        </p:nvSpPr>
        <p:spPr>
          <a:xfrm>
            <a:off x="498474" y="1706562"/>
            <a:ext cx="10901363" cy="1066800"/>
          </a:xfrm>
          <a:prstGeom prst="roundRect">
            <a:avLst>
              <a:gd name="adj" fmla="val 1613"/>
            </a:avLst>
          </a:prstGeom>
          <a:solidFill>
            <a:srgbClr val="ED6A5A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Problems generated by repeat calls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475368-7F35-0841-B54A-3A4D1A3F15C0}"/>
              </a:ext>
            </a:extLst>
          </p:cNvPr>
          <p:cNvSpPr/>
          <p:nvPr/>
        </p:nvSpPr>
        <p:spPr>
          <a:xfrm>
            <a:off x="12233274" y="1706562"/>
            <a:ext cx="10901363" cy="1066800"/>
          </a:xfrm>
          <a:prstGeom prst="roundRect">
            <a:avLst>
              <a:gd name="adj" fmla="val 1613"/>
            </a:avLst>
          </a:prstGeom>
          <a:solidFill>
            <a:srgbClr val="ED6A5A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Agents who generate repeat calls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78FE81-BCFB-3C45-8D1A-173DE2E6A0D6}"/>
              </a:ext>
            </a:extLst>
          </p:cNvPr>
          <p:cNvSpPr txBox="1"/>
          <p:nvPr/>
        </p:nvSpPr>
        <p:spPr>
          <a:xfrm>
            <a:off x="498474" y="3230562"/>
            <a:ext cx="109013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Everyone receives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Training programs to address each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Updated reference manuals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2D8A21-481C-334A-85E9-7B9ABEB0B3E6}"/>
              </a:ext>
            </a:extLst>
          </p:cNvPr>
          <p:cNvSpPr txBox="1"/>
          <p:nvPr/>
        </p:nvSpPr>
        <p:spPr>
          <a:xfrm>
            <a:off x="12233274" y="3230562"/>
            <a:ext cx="109013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Results go to individuals and their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Call shadowing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Individual training programs for people with high repeat call volume</a:t>
            </a:r>
          </a:p>
        </p:txBody>
      </p:sp>
    </p:spTree>
    <p:extLst>
      <p:ext uri="{BB962C8B-B14F-4D97-AF65-F5344CB8AC3E}">
        <p14:creationId xmlns:p14="http://schemas.microsoft.com/office/powerpoint/2010/main" val="253164183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F1B5709-0B57-D045-9040-135BB8C715DA}"/>
              </a:ext>
            </a:extLst>
          </p:cNvPr>
          <p:cNvSpPr/>
          <p:nvPr/>
        </p:nvSpPr>
        <p:spPr>
          <a:xfrm>
            <a:off x="503237" y="182562"/>
            <a:ext cx="22631400" cy="1066800"/>
          </a:xfrm>
          <a:prstGeom prst="roundRect">
            <a:avLst>
              <a:gd name="adj" fmla="val 1613"/>
            </a:avLst>
          </a:prstGeom>
          <a:solidFill>
            <a:srgbClr val="F4F1BB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Reports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CAC7C1-6D88-6B4A-8690-C7970B878431}"/>
              </a:ext>
            </a:extLst>
          </p:cNvPr>
          <p:cNvSpPr/>
          <p:nvPr/>
        </p:nvSpPr>
        <p:spPr>
          <a:xfrm>
            <a:off x="498474" y="1706562"/>
            <a:ext cx="10901363" cy="1066800"/>
          </a:xfrm>
          <a:prstGeom prst="roundRect">
            <a:avLst>
              <a:gd name="adj" fmla="val 1613"/>
            </a:avLst>
          </a:prstGeom>
          <a:solidFill>
            <a:srgbClr val="ED6A5A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Problems generated by repeat calls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475368-7F35-0841-B54A-3A4D1A3F15C0}"/>
              </a:ext>
            </a:extLst>
          </p:cNvPr>
          <p:cNvSpPr/>
          <p:nvPr/>
        </p:nvSpPr>
        <p:spPr>
          <a:xfrm>
            <a:off x="12233274" y="1706562"/>
            <a:ext cx="10901363" cy="1066800"/>
          </a:xfrm>
          <a:prstGeom prst="roundRect">
            <a:avLst>
              <a:gd name="adj" fmla="val 1613"/>
            </a:avLst>
          </a:prstGeom>
          <a:solidFill>
            <a:srgbClr val="ED6A5A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Agents who generate repeat calls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78FE81-BCFB-3C45-8D1A-173DE2E6A0D6}"/>
              </a:ext>
            </a:extLst>
          </p:cNvPr>
          <p:cNvSpPr txBox="1"/>
          <p:nvPr/>
        </p:nvSpPr>
        <p:spPr>
          <a:xfrm>
            <a:off x="498474" y="3230562"/>
            <a:ext cx="109013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Everyone receives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Training programs to address each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Updated reference manuals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2D8A21-481C-334A-85E9-7B9ABEB0B3E6}"/>
              </a:ext>
            </a:extLst>
          </p:cNvPr>
          <p:cNvSpPr txBox="1"/>
          <p:nvPr/>
        </p:nvSpPr>
        <p:spPr>
          <a:xfrm>
            <a:off x="12233274" y="3230562"/>
            <a:ext cx="109013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Results go to individuals and their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Call shadowing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Individual training programs for people with high repeat call volume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954483B-A8A7-4C4E-905A-28F3C3551213}"/>
              </a:ext>
            </a:extLst>
          </p:cNvPr>
          <p:cNvSpPr/>
          <p:nvPr/>
        </p:nvSpPr>
        <p:spPr>
          <a:xfrm>
            <a:off x="498474" y="6381596"/>
            <a:ext cx="22631400" cy="1161128"/>
          </a:xfrm>
          <a:prstGeom prst="roundRect">
            <a:avLst>
              <a:gd name="adj" fmla="val 1613"/>
            </a:avLst>
          </a:prstGeom>
          <a:solidFill>
            <a:srgbClr val="F7C1BB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Bonus program to reduce repeat calls and maintain overall call volume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93425FE0-1AC2-3845-8C00-6A94476A96D0}"/>
              </a:ext>
            </a:extLst>
          </p:cNvPr>
          <p:cNvSpPr/>
          <p:nvPr/>
        </p:nvSpPr>
        <p:spPr>
          <a:xfrm rot="5400000">
            <a:off x="11247437" y="-5380040"/>
            <a:ext cx="1143001" cy="22021801"/>
          </a:xfrm>
          <a:prstGeom prst="rightBrace">
            <a:avLst>
              <a:gd name="adj1" fmla="val 48333"/>
              <a:gd name="adj2" fmla="val 50000"/>
            </a:avLst>
          </a:prstGeom>
          <a:ln w="3175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7609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F1B5709-0B57-D045-9040-135BB8C715DA}"/>
              </a:ext>
            </a:extLst>
          </p:cNvPr>
          <p:cNvSpPr/>
          <p:nvPr/>
        </p:nvSpPr>
        <p:spPr>
          <a:xfrm>
            <a:off x="503237" y="182562"/>
            <a:ext cx="22631400" cy="1066800"/>
          </a:xfrm>
          <a:prstGeom prst="roundRect">
            <a:avLst>
              <a:gd name="adj" fmla="val 1613"/>
            </a:avLst>
          </a:prstGeom>
          <a:solidFill>
            <a:srgbClr val="F4F1BB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Reports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CAC7C1-6D88-6B4A-8690-C7970B878431}"/>
              </a:ext>
            </a:extLst>
          </p:cNvPr>
          <p:cNvSpPr/>
          <p:nvPr/>
        </p:nvSpPr>
        <p:spPr>
          <a:xfrm>
            <a:off x="498474" y="1706562"/>
            <a:ext cx="10901363" cy="1066800"/>
          </a:xfrm>
          <a:prstGeom prst="roundRect">
            <a:avLst>
              <a:gd name="adj" fmla="val 1613"/>
            </a:avLst>
          </a:prstGeom>
          <a:solidFill>
            <a:srgbClr val="ED6A5A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Problems generated by repeat calls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475368-7F35-0841-B54A-3A4D1A3F15C0}"/>
              </a:ext>
            </a:extLst>
          </p:cNvPr>
          <p:cNvSpPr/>
          <p:nvPr/>
        </p:nvSpPr>
        <p:spPr>
          <a:xfrm>
            <a:off x="12233274" y="1706562"/>
            <a:ext cx="10901363" cy="1066800"/>
          </a:xfrm>
          <a:prstGeom prst="roundRect">
            <a:avLst>
              <a:gd name="adj" fmla="val 1613"/>
            </a:avLst>
          </a:prstGeom>
          <a:solidFill>
            <a:srgbClr val="ED6A5A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Agents who generate repeat calls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78FE81-BCFB-3C45-8D1A-173DE2E6A0D6}"/>
              </a:ext>
            </a:extLst>
          </p:cNvPr>
          <p:cNvSpPr txBox="1"/>
          <p:nvPr/>
        </p:nvSpPr>
        <p:spPr>
          <a:xfrm>
            <a:off x="498474" y="3230562"/>
            <a:ext cx="109013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Everyone receives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Training programs to address each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Updated reference manuals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2D8A21-481C-334A-85E9-7B9ABEB0B3E6}"/>
              </a:ext>
            </a:extLst>
          </p:cNvPr>
          <p:cNvSpPr txBox="1"/>
          <p:nvPr/>
        </p:nvSpPr>
        <p:spPr>
          <a:xfrm>
            <a:off x="12233274" y="3230562"/>
            <a:ext cx="109013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Results go to individuals and their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Call shadowing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Individual training programs for people with high repeat call volume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7D88D73-060C-BB4F-A7D0-6D35F6312D0D}"/>
              </a:ext>
            </a:extLst>
          </p:cNvPr>
          <p:cNvSpPr/>
          <p:nvPr/>
        </p:nvSpPr>
        <p:spPr>
          <a:xfrm>
            <a:off x="498474" y="9174162"/>
            <a:ext cx="22631400" cy="2819400"/>
          </a:xfrm>
          <a:prstGeom prst="roundRect">
            <a:avLst>
              <a:gd name="adj" fmla="val 1613"/>
            </a:avLst>
          </a:prstGeom>
          <a:solidFill>
            <a:srgbClr val="9BC1BC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Consequences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Better use of resources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Reduction in call backs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Maintain/increase customer loyalty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954483B-A8A7-4C4E-905A-28F3C3551213}"/>
              </a:ext>
            </a:extLst>
          </p:cNvPr>
          <p:cNvSpPr/>
          <p:nvPr/>
        </p:nvSpPr>
        <p:spPr>
          <a:xfrm>
            <a:off x="498474" y="6381596"/>
            <a:ext cx="22631400" cy="1161128"/>
          </a:xfrm>
          <a:prstGeom prst="roundRect">
            <a:avLst>
              <a:gd name="adj" fmla="val 1613"/>
            </a:avLst>
          </a:prstGeom>
          <a:solidFill>
            <a:srgbClr val="F7C1BB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Bonus program to reduce repeat calls and maintain overall call volume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93425FE0-1AC2-3845-8C00-6A94476A96D0}"/>
              </a:ext>
            </a:extLst>
          </p:cNvPr>
          <p:cNvSpPr/>
          <p:nvPr/>
        </p:nvSpPr>
        <p:spPr>
          <a:xfrm rot="5400000">
            <a:off x="11247437" y="-5380040"/>
            <a:ext cx="1143001" cy="22021801"/>
          </a:xfrm>
          <a:prstGeom prst="rightBrace">
            <a:avLst>
              <a:gd name="adj1" fmla="val 48333"/>
              <a:gd name="adj2" fmla="val 50000"/>
            </a:avLst>
          </a:prstGeom>
          <a:ln w="3175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5065614A-F72D-C740-A778-858A9231ED65}"/>
              </a:ext>
            </a:extLst>
          </p:cNvPr>
          <p:cNvSpPr/>
          <p:nvPr/>
        </p:nvSpPr>
        <p:spPr>
          <a:xfrm rot="5400000">
            <a:off x="11128374" y="7916862"/>
            <a:ext cx="1371600" cy="9906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9313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2FC1E-E431-F843-A92F-C459CC2A6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 lead vs lag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E0D74-BBA6-6B47-8268-FD916A109E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Lead</a:t>
            </a:r>
          </a:p>
          <a:p>
            <a:pPr lvl="1"/>
            <a:r>
              <a:rPr lang="en-US" dirty="0"/>
              <a:t>Problems generated by repeat calls</a:t>
            </a:r>
          </a:p>
          <a:p>
            <a:pPr lvl="1"/>
            <a:r>
              <a:rPr lang="en-US" dirty="0"/>
              <a:t>Agents who generate repeat calls</a:t>
            </a:r>
          </a:p>
          <a:p>
            <a:r>
              <a:rPr lang="en-US" dirty="0"/>
              <a:t>Was lag information at one point, now we’re getting additional benefit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94F78A-57D3-834E-92C5-DF848E3E05F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Lag</a:t>
            </a:r>
          </a:p>
          <a:p>
            <a:pPr lvl="1"/>
            <a:r>
              <a:rPr lang="en-US" dirty="0"/>
              <a:t>Calls logged by…</a:t>
            </a:r>
          </a:p>
          <a:p>
            <a:pPr lvl="2"/>
            <a:r>
              <a:rPr lang="en-US" dirty="0"/>
              <a:t>Time</a:t>
            </a:r>
          </a:p>
          <a:p>
            <a:pPr lvl="2"/>
            <a:r>
              <a:rPr lang="en-US" dirty="0"/>
              <a:t>Agent</a:t>
            </a:r>
          </a:p>
          <a:p>
            <a:pPr lvl="2"/>
            <a:r>
              <a:rPr lang="en-US" dirty="0"/>
              <a:t>Call reason</a:t>
            </a:r>
          </a:p>
          <a:p>
            <a:r>
              <a:rPr lang="en-US" dirty="0"/>
              <a:t>Continue collecting this data over time</a:t>
            </a:r>
          </a:p>
        </p:txBody>
      </p:sp>
    </p:spTree>
    <p:extLst>
      <p:ext uri="{BB962C8B-B14F-4D97-AF65-F5344CB8AC3E}">
        <p14:creationId xmlns:p14="http://schemas.microsoft.com/office/powerpoint/2010/main" val="45382721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72ECB-F10E-244D-90B6-8EF75D77C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 types of information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586B989-58AA-3F44-91C3-167EA9E8D296}"/>
              </a:ext>
            </a:extLst>
          </p:cNvPr>
          <p:cNvSpPr/>
          <p:nvPr/>
        </p:nvSpPr>
        <p:spPr>
          <a:xfrm>
            <a:off x="1778000" y="2087562"/>
            <a:ext cx="19431000" cy="3048000"/>
          </a:xfrm>
          <a:prstGeom prst="roundRect">
            <a:avLst>
              <a:gd name="adj" fmla="val 4321"/>
            </a:avLst>
          </a:prstGeom>
          <a:solidFill>
            <a:srgbClr val="123F68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400" dirty="0"/>
              <a:t>Strategic Information</a:t>
            </a:r>
          </a:p>
          <a:p>
            <a:r>
              <a:rPr lang="en-US" sz="4000" dirty="0"/>
              <a:t>Customers dissatisfied with call center performance</a:t>
            </a:r>
          </a:p>
          <a:p>
            <a:r>
              <a:rPr lang="en-US" sz="4000" dirty="0"/>
              <a:t>Company needs to reduce cost by 10%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194535-E871-BE4F-B637-374E45759D6E}"/>
              </a:ext>
            </a:extLst>
          </p:cNvPr>
          <p:cNvSpPr/>
          <p:nvPr/>
        </p:nvSpPr>
        <p:spPr>
          <a:xfrm>
            <a:off x="1778000" y="5364162"/>
            <a:ext cx="19431000" cy="3048000"/>
          </a:xfrm>
          <a:prstGeom prst="roundRect">
            <a:avLst>
              <a:gd name="adj" fmla="val 4321"/>
            </a:avLst>
          </a:prstGeom>
          <a:solidFill>
            <a:srgbClr val="84B082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400" dirty="0"/>
              <a:t>Tactical Information</a:t>
            </a:r>
            <a:endParaRPr lang="en-US" sz="3600" dirty="0"/>
          </a:p>
          <a:p>
            <a:r>
              <a:rPr lang="en-US" sz="3600" dirty="0"/>
              <a:t>Call back reasons</a:t>
            </a:r>
          </a:p>
          <a:p>
            <a:r>
              <a:rPr lang="en-US" sz="3600" dirty="0"/>
              <a:t>Call backs by agent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67C6310-AF61-CE40-80CB-B26E08ABB46D}"/>
              </a:ext>
            </a:extLst>
          </p:cNvPr>
          <p:cNvSpPr/>
          <p:nvPr/>
        </p:nvSpPr>
        <p:spPr>
          <a:xfrm>
            <a:off x="1798637" y="8640762"/>
            <a:ext cx="19431000" cy="3048000"/>
          </a:xfrm>
          <a:prstGeom prst="roundRect">
            <a:avLst>
              <a:gd name="adj" fmla="val 4321"/>
            </a:avLst>
          </a:prstGeom>
          <a:solidFill>
            <a:srgbClr val="885A5A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400" dirty="0"/>
              <a:t>Operational Information</a:t>
            </a:r>
          </a:p>
          <a:p>
            <a:r>
              <a:rPr lang="en-US" sz="4000" dirty="0"/>
              <a:t>Training done by agent</a:t>
            </a:r>
          </a:p>
          <a:p>
            <a:r>
              <a:rPr lang="en-US" sz="4000" dirty="0"/>
              <a:t>Individual training program</a:t>
            </a:r>
          </a:p>
          <a:p>
            <a:r>
              <a:rPr lang="en-US" sz="4000" dirty="0"/>
              <a:t>Playbooks/solutions for solving individual problems</a:t>
            </a:r>
          </a:p>
        </p:txBody>
      </p:sp>
    </p:spTree>
    <p:extLst>
      <p:ext uri="{BB962C8B-B14F-4D97-AF65-F5344CB8AC3E}">
        <p14:creationId xmlns:p14="http://schemas.microsoft.com/office/powerpoint/2010/main" val="257346642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CA654-21E3-B143-A7B1-0AE53B882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to turn lag into lead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0EC79-91FD-9641-8C0D-03E29CD21A98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At this point, need to add additional tags to data so we know which tactics were done</a:t>
            </a:r>
          </a:p>
          <a:p>
            <a:r>
              <a:rPr lang="en-US" dirty="0"/>
              <a:t>Need to save information on what was done and when</a:t>
            </a:r>
          </a:p>
          <a:p>
            <a:r>
              <a:rPr lang="en-US" dirty="0"/>
              <a:t>Later will want to understand which tactics produced results</a:t>
            </a:r>
          </a:p>
          <a:p>
            <a:r>
              <a:rPr lang="en-US" dirty="0"/>
              <a:t>Want to do more of what worked and less of what didn’t</a:t>
            </a:r>
          </a:p>
        </p:txBody>
      </p:sp>
    </p:spTree>
    <p:extLst>
      <p:ext uri="{BB962C8B-B14F-4D97-AF65-F5344CB8AC3E}">
        <p14:creationId xmlns:p14="http://schemas.microsoft.com/office/powerpoint/2010/main" val="199941992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0B13BF-C6C0-EE46-8E8A-FFA39B9C4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23409275" cy="13167717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D3AE89-EB2D-8547-AFDE-F7B7EF3E2D62}"/>
              </a:ext>
            </a:extLst>
          </p:cNvPr>
          <p:cNvSpPr/>
          <p:nvPr/>
        </p:nvSpPr>
        <p:spPr>
          <a:xfrm>
            <a:off x="1140301" y="3030966"/>
            <a:ext cx="8915400" cy="7105782"/>
          </a:xfrm>
          <a:prstGeom prst="roundRect">
            <a:avLst>
              <a:gd name="adj" fmla="val 3393"/>
            </a:avLst>
          </a:prstGeom>
          <a:solidFill>
            <a:srgbClr val="FCF7FF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Used this example to understand how to balance resource minimization with customer experience</a:t>
            </a:r>
          </a:p>
          <a:p>
            <a:pPr>
              <a:spcAft>
                <a:spcPts val="600"/>
              </a:spcAft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Also discussed how to adjust an existing process to meet updated strategic objectives</a:t>
            </a:r>
          </a:p>
          <a:p>
            <a:pPr>
              <a:spcAft>
                <a:spcPts val="600"/>
              </a:spcAft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Used lead information (based on saved lag information) to uncover tactics and adjust operations</a:t>
            </a:r>
          </a:p>
        </p:txBody>
      </p:sp>
    </p:spTree>
    <p:extLst>
      <p:ext uri="{BB962C8B-B14F-4D97-AF65-F5344CB8AC3E}">
        <p14:creationId xmlns:p14="http://schemas.microsoft.com/office/powerpoint/2010/main" val="319654928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3" descr="DESB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63" y="3900488"/>
            <a:ext cx="1755775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463197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AD81-47B0-0047-92CC-13D9954DD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about optimization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3FC080-B0C9-314D-B467-2A95370888CE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Optimization is the process of adjusting your actions to meet some goal subject to a set of constraints</a:t>
            </a:r>
          </a:p>
          <a:p>
            <a:r>
              <a:rPr lang="en-US" dirty="0"/>
              <a:t>Two ways to optimize</a:t>
            </a:r>
          </a:p>
          <a:p>
            <a:pPr lvl="1"/>
            <a:r>
              <a:rPr lang="en-US" dirty="0"/>
              <a:t>Ensure a better use of resources</a:t>
            </a:r>
          </a:p>
          <a:p>
            <a:pPr lvl="1"/>
            <a:r>
              <a:rPr lang="en-US" dirty="0"/>
              <a:t>Improve the results of the process</a:t>
            </a:r>
          </a:p>
          <a:p>
            <a:r>
              <a:rPr lang="en-US" dirty="0"/>
              <a:t>Strategy will serve as a set of constraints (restrict scope)</a:t>
            </a:r>
          </a:p>
          <a:p>
            <a:pPr lvl="1"/>
            <a:r>
              <a:rPr lang="en-US" dirty="0"/>
              <a:t>Ex. Cut costs while maintaining customer satisfaction</a:t>
            </a:r>
          </a:p>
        </p:txBody>
      </p:sp>
    </p:spTree>
    <p:extLst>
      <p:ext uri="{BB962C8B-B14F-4D97-AF65-F5344CB8AC3E}">
        <p14:creationId xmlns:p14="http://schemas.microsoft.com/office/powerpoint/2010/main" val="121384199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9863E-93D7-E54B-B59C-719B11F0A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center strategic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AFE4C-3E65-B84E-AB6B-78B7F04EC20D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CRM department found that canceling customers were dissatisfied with call center service =&gt; customer satisfaction must increase</a:t>
            </a:r>
          </a:p>
          <a:p>
            <a:r>
              <a:rPr lang="en-US" dirty="0"/>
              <a:t>Second strategic requirement =&gt; reduce costs by 10%</a:t>
            </a:r>
          </a:p>
        </p:txBody>
      </p:sp>
    </p:spTree>
    <p:extLst>
      <p:ext uri="{BB962C8B-B14F-4D97-AF65-F5344CB8AC3E}">
        <p14:creationId xmlns:p14="http://schemas.microsoft.com/office/powerpoint/2010/main" val="131911414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BF109-ACB4-F142-BB30-321170FA6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center process</a:t>
            </a:r>
          </a:p>
        </p:txBody>
      </p:sp>
    </p:spTree>
    <p:extLst>
      <p:ext uri="{BB962C8B-B14F-4D97-AF65-F5344CB8AC3E}">
        <p14:creationId xmlns:p14="http://schemas.microsoft.com/office/powerpoint/2010/main" val="298912035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F6630-C915-3048-AE8E-6CE5E1C9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requirement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D3D9738-8C7F-204E-AF22-88CF9CE0932E}"/>
              </a:ext>
            </a:extLst>
          </p:cNvPr>
          <p:cNvSpPr/>
          <p:nvPr/>
        </p:nvSpPr>
        <p:spPr>
          <a:xfrm>
            <a:off x="1170464" y="4678362"/>
            <a:ext cx="10762773" cy="7315200"/>
          </a:xfrm>
          <a:prstGeom prst="roundRect">
            <a:avLst>
              <a:gd name="adj" fmla="val 1613"/>
            </a:avLst>
          </a:prstGeom>
          <a:solidFill>
            <a:srgbClr val="F7C1BB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 needed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Call volume by agent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Return call volume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1433D72-55B4-1249-BAFC-E9C6D801E44B}"/>
              </a:ext>
            </a:extLst>
          </p:cNvPr>
          <p:cNvSpPr/>
          <p:nvPr/>
        </p:nvSpPr>
        <p:spPr>
          <a:xfrm>
            <a:off x="1170464" y="1854708"/>
            <a:ext cx="10762773" cy="2518854"/>
          </a:xfrm>
          <a:prstGeom prst="roundRect">
            <a:avLst>
              <a:gd name="adj" fmla="val 1613"/>
            </a:avLst>
          </a:prstGeom>
          <a:solidFill>
            <a:srgbClr val="F4F1BB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Tactical goal = reduce call backs by 20%</a:t>
            </a:r>
          </a:p>
        </p:txBody>
      </p:sp>
    </p:spTree>
    <p:extLst>
      <p:ext uri="{BB962C8B-B14F-4D97-AF65-F5344CB8AC3E}">
        <p14:creationId xmlns:p14="http://schemas.microsoft.com/office/powerpoint/2010/main" val="277011070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F6630-C915-3048-AE8E-6CE5E1C9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requirement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D3D9738-8C7F-204E-AF22-88CF9CE0932E}"/>
              </a:ext>
            </a:extLst>
          </p:cNvPr>
          <p:cNvSpPr/>
          <p:nvPr/>
        </p:nvSpPr>
        <p:spPr>
          <a:xfrm>
            <a:off x="1170464" y="4678362"/>
            <a:ext cx="10762773" cy="7315200"/>
          </a:xfrm>
          <a:prstGeom prst="roundRect">
            <a:avLst>
              <a:gd name="adj" fmla="val 1613"/>
            </a:avLst>
          </a:prstGeom>
          <a:solidFill>
            <a:srgbClr val="F7C1BB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 needed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Call volume by agent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Return call volume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1433D72-55B4-1249-BAFC-E9C6D801E44B}"/>
              </a:ext>
            </a:extLst>
          </p:cNvPr>
          <p:cNvSpPr/>
          <p:nvPr/>
        </p:nvSpPr>
        <p:spPr>
          <a:xfrm>
            <a:off x="1170464" y="1854708"/>
            <a:ext cx="10762773" cy="2518854"/>
          </a:xfrm>
          <a:prstGeom prst="roundRect">
            <a:avLst>
              <a:gd name="adj" fmla="val 1613"/>
            </a:avLst>
          </a:prstGeom>
          <a:solidFill>
            <a:srgbClr val="F4F1BB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Tactical goal = reduce call backs by 20%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40EEA8-4564-A34B-951D-F49DF6A93069}"/>
              </a:ext>
            </a:extLst>
          </p:cNvPr>
          <p:cNvSpPr txBox="1"/>
          <p:nvPr/>
        </p:nvSpPr>
        <p:spPr>
          <a:xfrm>
            <a:off x="15782449" y="7612687"/>
            <a:ext cx="6477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Call back time window = 1 week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9F36D2A6-A828-9C4A-838F-8AEFF3B951F2}"/>
              </a:ext>
            </a:extLst>
          </p:cNvPr>
          <p:cNvSpPr/>
          <p:nvPr/>
        </p:nvSpPr>
        <p:spPr>
          <a:xfrm>
            <a:off x="12163980" y="7840662"/>
            <a:ext cx="3429000" cy="9906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25177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F1B5709-0B57-D045-9040-135BB8C715DA}"/>
              </a:ext>
            </a:extLst>
          </p:cNvPr>
          <p:cNvSpPr/>
          <p:nvPr/>
        </p:nvSpPr>
        <p:spPr>
          <a:xfrm>
            <a:off x="503237" y="182562"/>
            <a:ext cx="22631400" cy="1066800"/>
          </a:xfrm>
          <a:prstGeom prst="roundRect">
            <a:avLst>
              <a:gd name="adj" fmla="val 1613"/>
            </a:avLst>
          </a:prstGeom>
          <a:solidFill>
            <a:srgbClr val="F4F1BB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Reports</a:t>
            </a:r>
          </a:p>
        </p:txBody>
      </p:sp>
    </p:spTree>
    <p:extLst>
      <p:ext uri="{BB962C8B-B14F-4D97-AF65-F5344CB8AC3E}">
        <p14:creationId xmlns:p14="http://schemas.microsoft.com/office/powerpoint/2010/main" val="244391688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F1B5709-0B57-D045-9040-135BB8C715DA}"/>
              </a:ext>
            </a:extLst>
          </p:cNvPr>
          <p:cNvSpPr/>
          <p:nvPr/>
        </p:nvSpPr>
        <p:spPr>
          <a:xfrm>
            <a:off x="503237" y="182562"/>
            <a:ext cx="22631400" cy="1066800"/>
          </a:xfrm>
          <a:prstGeom prst="roundRect">
            <a:avLst>
              <a:gd name="adj" fmla="val 1613"/>
            </a:avLst>
          </a:prstGeom>
          <a:solidFill>
            <a:srgbClr val="F4F1BB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Reports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CAC7C1-6D88-6B4A-8690-C7970B878431}"/>
              </a:ext>
            </a:extLst>
          </p:cNvPr>
          <p:cNvSpPr/>
          <p:nvPr/>
        </p:nvSpPr>
        <p:spPr>
          <a:xfrm>
            <a:off x="498474" y="1706562"/>
            <a:ext cx="10901363" cy="1066800"/>
          </a:xfrm>
          <a:prstGeom prst="roundRect">
            <a:avLst>
              <a:gd name="adj" fmla="val 1613"/>
            </a:avLst>
          </a:prstGeom>
          <a:solidFill>
            <a:srgbClr val="ED6A5A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Problems generated by repeat calls</a:t>
            </a:r>
          </a:p>
        </p:txBody>
      </p:sp>
    </p:spTree>
    <p:extLst>
      <p:ext uri="{BB962C8B-B14F-4D97-AF65-F5344CB8AC3E}">
        <p14:creationId xmlns:p14="http://schemas.microsoft.com/office/powerpoint/2010/main" val="340624899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F1B5709-0B57-D045-9040-135BB8C715DA}"/>
              </a:ext>
            </a:extLst>
          </p:cNvPr>
          <p:cNvSpPr/>
          <p:nvPr/>
        </p:nvSpPr>
        <p:spPr>
          <a:xfrm>
            <a:off x="503237" y="182562"/>
            <a:ext cx="22631400" cy="1066800"/>
          </a:xfrm>
          <a:prstGeom prst="roundRect">
            <a:avLst>
              <a:gd name="adj" fmla="val 1613"/>
            </a:avLst>
          </a:prstGeom>
          <a:solidFill>
            <a:srgbClr val="F4F1BB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Reports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CAC7C1-6D88-6B4A-8690-C7970B878431}"/>
              </a:ext>
            </a:extLst>
          </p:cNvPr>
          <p:cNvSpPr/>
          <p:nvPr/>
        </p:nvSpPr>
        <p:spPr>
          <a:xfrm>
            <a:off x="498474" y="1706562"/>
            <a:ext cx="10901363" cy="1066800"/>
          </a:xfrm>
          <a:prstGeom prst="roundRect">
            <a:avLst>
              <a:gd name="adj" fmla="val 1613"/>
            </a:avLst>
          </a:prstGeom>
          <a:solidFill>
            <a:srgbClr val="ED6A5A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Problems generated by repeat calls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475368-7F35-0841-B54A-3A4D1A3F15C0}"/>
              </a:ext>
            </a:extLst>
          </p:cNvPr>
          <p:cNvSpPr/>
          <p:nvPr/>
        </p:nvSpPr>
        <p:spPr>
          <a:xfrm>
            <a:off x="12233274" y="1706562"/>
            <a:ext cx="10901363" cy="1066800"/>
          </a:xfrm>
          <a:prstGeom prst="roundRect">
            <a:avLst>
              <a:gd name="adj" fmla="val 1613"/>
            </a:avLst>
          </a:prstGeom>
          <a:solidFill>
            <a:srgbClr val="ED6A5A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Agents who generate repeat calls</a:t>
            </a:r>
          </a:p>
        </p:txBody>
      </p:sp>
    </p:spTree>
    <p:extLst>
      <p:ext uri="{BB962C8B-B14F-4D97-AF65-F5344CB8AC3E}">
        <p14:creationId xmlns:p14="http://schemas.microsoft.com/office/powerpoint/2010/main" val="248641044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nline Programs Template White[1]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Michael Lewis Online PPT Template.potm</Template>
  <TotalTime>10998</TotalTime>
  <Words>552</Words>
  <Application>Microsoft Macintosh PowerPoint</Application>
  <PresentationFormat>Custom</PresentationFormat>
  <Paragraphs>102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ＭＳ Ｐゴシック</vt:lpstr>
      <vt:lpstr>Arial</vt:lpstr>
      <vt:lpstr>Calibri</vt:lpstr>
      <vt:lpstr>Online Programs Template White[1]</vt:lpstr>
      <vt:lpstr>PowerPoint Presentation</vt:lpstr>
      <vt:lpstr>Notes about optimization</vt:lpstr>
      <vt:lpstr>Call center strategic objectives</vt:lpstr>
      <vt:lpstr>Call center process</vt:lpstr>
      <vt:lpstr>Information requirement</vt:lpstr>
      <vt:lpstr>Information requirement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Revisit lead vs lag</vt:lpstr>
      <vt:lpstr>Revisit types of information</vt:lpstr>
      <vt:lpstr>Planning to turn lag into lead</vt:lpstr>
      <vt:lpstr>PowerPoint Presentation</vt:lpstr>
      <vt:lpstr>PowerPoint Presentation</vt:lpstr>
    </vt:vector>
  </TitlesOfParts>
  <Company>University of Nevada Reno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 Strategy Analysis</dc:title>
  <dc:creator>jeff</dc:creator>
  <cp:lastModifiedBy>Jeremy Morris</cp:lastModifiedBy>
  <cp:revision>354</cp:revision>
  <dcterms:created xsi:type="dcterms:W3CDTF">2007-05-02T01:14:38Z</dcterms:created>
  <dcterms:modified xsi:type="dcterms:W3CDTF">2019-06-28T19:40:34Z</dcterms:modified>
</cp:coreProperties>
</file>